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71" r:id="rId3"/>
    <p:sldId id="273" r:id="rId4"/>
    <p:sldId id="269" r:id="rId5"/>
    <p:sldId id="270" r:id="rId6"/>
    <p:sldId id="268" r:id="rId7"/>
    <p:sldId id="267" r:id="rId8"/>
    <p:sldId id="264" r:id="rId9"/>
    <p:sldId id="266" r:id="rId10"/>
    <p:sldId id="265" r:id="rId11"/>
    <p:sldId id="261" r:id="rId12"/>
    <p:sldId id="263" r:id="rId13"/>
    <p:sldId id="262" r:id="rId14"/>
    <p:sldId id="256" r:id="rId15"/>
    <p:sldId id="257" r:id="rId16"/>
    <p:sldId id="258" r:id="rId17"/>
    <p:sldId id="259" r:id="rId18"/>
    <p:sldId id="260" r:id="rId19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3864"/>
    <a:srgbClr val="FFAFD7"/>
    <a:srgbClr val="FF99CC"/>
    <a:srgbClr val="4679BD"/>
    <a:srgbClr val="FFFF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406" y="6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08365B-F5E5-F740-9BF9-C3261EA920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0E240E5-9AE6-5FAD-823E-60341FB22E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6A3A3F-81F1-D686-288B-1A1215200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91D2EB-35AC-49DB-C041-1F8574436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8EA101-2DD3-25EE-0E08-AD1BC0617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501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E64973-BFBB-2A6E-86D1-F42046FC3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4034E7D-99C6-3FE6-096C-5EF8B95AF2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2C69A7-5C80-F7D0-BAD4-0878CF646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94F642-32EB-DBD6-58CE-3C6DA67E9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AD54A0-B41D-9833-576B-F2AF65DA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210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348AF8-CEB5-D99B-5C63-CDEE7DA7AE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B8E279-9B84-E70A-703C-8D299FB26B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132218-B967-9831-1B69-85DB1F221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7517D3-0216-0413-376B-C66B2DBEB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16278F-6C14-9FD9-DA8F-8149C2769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1427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C01447-CA3F-7E6D-5F7A-7257078C1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0F7AAB-41E4-A503-0BEC-8D457657E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4B682E-9045-6D11-59BC-E47AA12E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8E5139-40CB-FA78-E470-E6AC2721C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015E55-1867-22E8-07D9-D3C84FCDB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460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32F243-5AA6-6367-CBF4-033927BE4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942A1DF-2425-3142-A684-8B9A79EE6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80D5D4-AABF-F7C0-3036-89C87CF73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053097-31A1-7176-3FE2-F031C4464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BA26E9-4B96-DC02-9473-FACC5376F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786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30630E-00BD-7516-2389-DDE18145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513777-B5B7-D46F-D3D4-7617F7C94D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5632EE-31EF-FBE1-B972-B8CDF048EC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0E0F121-D985-0CF5-D58B-FDA988964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869474B-37AF-C9C9-D0D0-AA4649585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FAF0DAE-F3E8-955B-98E1-CBB174135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3229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3F2C11-43A3-7D45-14EB-6F36AEB8B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7368924-ECBF-C04B-3F2E-F7DC97D3FC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C3C10A5-25E7-A162-CB5F-A3F1E34587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7DFBF51-C93A-A604-A761-9F2B81F38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E458E3C-647F-9C4F-AC96-E016178741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3D25114-9866-74B3-F62B-5060EF492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A8E04DF-01E2-49F6-74B1-FDD50FEB0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EF695AD-9D93-5046-79A3-36C86C023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255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DF872B-2965-8158-E787-6F8EC4EA0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C2F7D1D-E41C-7CF2-2B47-5913B8780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3F81472-2A13-FD84-FA8A-A06784ABA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1647970-A895-9546-DDCC-343A9A637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32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0835B5F-5AB8-FDB6-FDF5-DB619E90D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7CF88E4-5839-5566-28DE-FA37EB9E2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C047A5F-7560-B09D-02D1-2A831A302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788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DB2F97-301C-D616-E83F-CD7816AC1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728BA8A-D92D-95B6-86AC-F17EA24CC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CF4305-E09F-A290-4FF6-4E27EC2E46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86935B6-21D6-09B9-B8CC-997A410BD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FB7B4F1-562D-61E7-67AB-BAEC08399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F5F4688-C162-03FA-7F42-BFEAD17D1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375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FD6D47-11F3-E77A-0496-AF3FC51C6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1DD896A-9DFA-37FF-219A-E76A2C41A9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E2C7411-3D46-D81C-43A9-FEA1A3605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009853C-8C74-D8DC-06A1-BF77DA39C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1650936-226D-724E-089B-D4F45C2EB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0C5CEE-EC11-8A3E-E239-A74C15F9E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662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345787A-3373-4BFF-123A-6575EF2F4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91E7F0-8246-9698-B54C-3220CB4F1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451A03-E719-E428-A97A-F95B4DA275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24F2C-10EF-4FC8-842B-5F5BE986470E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74FFC9-D13F-B3FF-CD36-92FFE53CAE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2AD1B0-58C5-6214-8537-8A2FC0435F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545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63000" y="360000"/>
            <a:ext cx="9180000" cy="613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413" y="5952349"/>
            <a:ext cx="1647175" cy="378393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1744429" y="1203483"/>
            <a:ext cx="6417141" cy="40977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5400" b="1" dirty="0"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診療予約・予約変更</a:t>
            </a:r>
            <a:endParaRPr lang="en-US" altLang="ja-JP" sz="5400" b="1" dirty="0"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7200" b="1" dirty="0"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専用ダイヤル</a:t>
            </a:r>
            <a:endParaRPr lang="en-US" altLang="ja-JP" sz="7200" b="1" dirty="0"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5400" b="1" dirty="0"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について</a:t>
            </a:r>
            <a:endParaRPr lang="en-US" altLang="ja-JP" sz="5400" b="1" dirty="0"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4915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63000" y="360000"/>
            <a:ext cx="9180000" cy="613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413" y="5952349"/>
            <a:ext cx="1647175" cy="378393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83FA163-80A4-193D-F211-68FD9B9F636D}"/>
              </a:ext>
            </a:extLst>
          </p:cNvPr>
          <p:cNvSpPr txBox="1"/>
          <p:nvPr/>
        </p:nvSpPr>
        <p:spPr>
          <a:xfrm>
            <a:off x="2552343" y="2261888"/>
            <a:ext cx="4801314" cy="1311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6000" b="1" dirty="0"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面会について</a:t>
            </a:r>
            <a:endParaRPr kumimoji="1" lang="en-US" altLang="ja-JP" sz="5400" b="1" dirty="0"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1573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413" y="6289713"/>
            <a:ext cx="1647175" cy="378393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0" y="0"/>
            <a:ext cx="9906000" cy="60932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1628800"/>
            <a:ext cx="9906000" cy="32047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4800" b="1" dirty="0">
                <a:latin typeface="源ノ角ゴシック JP Heavy" pitchFamily="34" charset="-128"/>
                <a:ea typeface="源ノ角ゴシック JP Heavy" pitchFamily="34" charset="-128"/>
                <a:cs typeface="メイリオ" panose="020B0604030504040204" pitchFamily="50" charset="-128"/>
              </a:rPr>
              <a:t>オミクロン株対応ワクチン接種</a:t>
            </a:r>
            <a:endParaRPr lang="en-US" altLang="ja-JP" sz="4800" b="1" dirty="0">
              <a:latin typeface="源ノ角ゴシック JP Heavy" pitchFamily="34" charset="-128"/>
              <a:ea typeface="源ノ角ゴシック JP Heavy" pitchFamily="34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4800" b="1" u="sng" dirty="0">
                <a:latin typeface="源ノ角ゴシック JP Heavy" pitchFamily="34" charset="-128"/>
                <a:ea typeface="源ノ角ゴシック JP Heavy" pitchFamily="34" charset="-128"/>
                <a:cs typeface="メイリオ" panose="020B0604030504040204" pitchFamily="50" charset="-128"/>
              </a:rPr>
              <a:t>予約受付終了</a:t>
            </a:r>
            <a:r>
              <a:rPr lang="ja-JP" altLang="en-US" sz="4800" b="1" dirty="0">
                <a:latin typeface="源ノ角ゴシック JP Heavy" pitchFamily="34" charset="-128"/>
                <a:ea typeface="源ノ角ゴシック JP Heavy" pitchFamily="34" charset="-128"/>
                <a:cs typeface="メイリオ" panose="020B0604030504040204" pitchFamily="50" charset="-128"/>
              </a:rPr>
              <a:t> のお知らせ</a:t>
            </a:r>
            <a:endParaRPr lang="en-US" altLang="ja-JP" sz="4800" b="1" dirty="0">
              <a:latin typeface="源ノ角ゴシック JP Heavy" pitchFamily="34" charset="-128"/>
              <a:ea typeface="源ノ角ゴシック JP Heavy" pitchFamily="34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4400" b="1" dirty="0">
                <a:latin typeface="源ノ角ゴシック JP Heavy" pitchFamily="34" charset="-128"/>
                <a:ea typeface="源ノ角ゴシック JP Heavy" pitchFamily="34" charset="-128"/>
                <a:cs typeface="メイリオ" panose="020B0604030504040204" pitchFamily="50" charset="-128"/>
              </a:rPr>
              <a:t>（２月分）</a:t>
            </a:r>
            <a:endParaRPr lang="en-US" altLang="ja-JP" sz="4400" b="1" dirty="0">
              <a:latin typeface="源ノ角ゴシック JP Heavy" pitchFamily="34" charset="-128"/>
              <a:ea typeface="源ノ角ゴシック JP Heavy" pitchFamily="34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9392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413" y="6289713"/>
            <a:ext cx="1647175" cy="378393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0" y="0"/>
            <a:ext cx="9906000" cy="60932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936455"/>
            <a:ext cx="9906000" cy="4312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4800" b="1" dirty="0">
                <a:latin typeface="源ノ角ゴシック JP Heavy" pitchFamily="34" charset="-128"/>
                <a:ea typeface="源ノ角ゴシック JP Heavy" pitchFamily="34" charset="-128"/>
                <a:cs typeface="メイリオ" panose="020B0604030504040204" pitchFamily="50" charset="-128"/>
              </a:rPr>
              <a:t>オミクロン株対応ワクチン接種</a:t>
            </a:r>
            <a:endParaRPr lang="en-US" altLang="ja-JP" sz="4800" b="1" dirty="0">
              <a:latin typeface="源ノ角ゴシック JP Heavy" pitchFamily="34" charset="-128"/>
              <a:ea typeface="源ノ角ゴシック JP Heavy" pitchFamily="34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4800" b="1">
                <a:latin typeface="源ノ角ゴシック JP Heavy" pitchFamily="34" charset="-128"/>
                <a:ea typeface="源ノ角ゴシック JP Heavy" pitchFamily="34" charset="-128"/>
                <a:cs typeface="メイリオ" panose="020B0604030504040204" pitchFamily="50" charset="-128"/>
              </a:rPr>
              <a:t>－３・４・５回目</a:t>
            </a:r>
            <a:r>
              <a:rPr lang="ja-JP" altLang="en-US" sz="4800" b="1" dirty="0">
                <a:latin typeface="源ノ角ゴシック JP Heavy" pitchFamily="34" charset="-128"/>
                <a:ea typeface="源ノ角ゴシック JP Heavy" pitchFamily="34" charset="-128"/>
                <a:cs typeface="メイリオ" panose="020B0604030504040204" pitchFamily="50" charset="-128"/>
              </a:rPr>
              <a:t>接種</a:t>
            </a:r>
            <a:r>
              <a:rPr lang="ja-JP" altLang="en-US" sz="4800" b="1">
                <a:latin typeface="源ノ角ゴシック JP Heavy" pitchFamily="34" charset="-128"/>
                <a:ea typeface="源ノ角ゴシック JP Heavy" pitchFamily="34" charset="-128"/>
                <a:cs typeface="メイリオ" panose="020B0604030504040204" pitchFamily="50" charset="-128"/>
              </a:rPr>
              <a:t>の方－</a:t>
            </a:r>
            <a:endParaRPr lang="en-US" altLang="ja-JP" sz="4800" b="1" dirty="0">
              <a:latin typeface="源ノ角ゴシック JP Heavy" pitchFamily="34" charset="-128"/>
              <a:ea typeface="源ノ角ゴシック JP Heavy" pitchFamily="34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4800" b="1" u="sng" dirty="0">
                <a:latin typeface="源ノ角ゴシック JP Heavy" pitchFamily="34" charset="-128"/>
                <a:ea typeface="源ノ角ゴシック JP Heavy" pitchFamily="34" charset="-128"/>
                <a:cs typeface="メイリオ" panose="020B0604030504040204" pitchFamily="50" charset="-128"/>
              </a:rPr>
              <a:t>予約受付</a:t>
            </a:r>
            <a:r>
              <a:rPr lang="ja-JP" altLang="en-US" sz="4800" b="1" dirty="0">
                <a:latin typeface="源ノ角ゴシック JP Heavy" pitchFamily="34" charset="-128"/>
                <a:ea typeface="源ノ角ゴシック JP Heavy" pitchFamily="34" charset="-128"/>
                <a:cs typeface="メイリオ" panose="020B0604030504040204" pitchFamily="50" charset="-128"/>
              </a:rPr>
              <a:t> のお知らせ</a:t>
            </a:r>
            <a:endParaRPr lang="en-US" altLang="ja-JP" sz="4800" b="1" dirty="0">
              <a:latin typeface="源ノ角ゴシック JP Heavy" pitchFamily="34" charset="-128"/>
              <a:ea typeface="源ノ角ゴシック JP Heavy" pitchFamily="34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4400" b="1" dirty="0">
                <a:latin typeface="源ノ角ゴシック JP Heavy" pitchFamily="34" charset="-128"/>
                <a:ea typeface="源ノ角ゴシック JP Heavy" pitchFamily="34" charset="-128"/>
                <a:cs typeface="メイリオ" panose="020B0604030504040204" pitchFamily="50" charset="-128"/>
              </a:rPr>
              <a:t>（２月分）</a:t>
            </a:r>
            <a:endParaRPr lang="en-US" altLang="ja-JP" sz="4400" b="1" dirty="0">
              <a:latin typeface="源ノ角ゴシック JP Heavy" pitchFamily="34" charset="-128"/>
              <a:ea typeface="源ノ角ゴシック JP Heavy" pitchFamily="34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0913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413" y="6289713"/>
            <a:ext cx="1647175" cy="378393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0" y="0"/>
            <a:ext cx="9906000" cy="60932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1556792"/>
            <a:ext cx="9906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4800" b="1" dirty="0">
                <a:latin typeface="源ノ角ゴシック JP Heavy" pitchFamily="34" charset="-128"/>
                <a:ea typeface="源ノ角ゴシック JP Heavy" pitchFamily="34" charset="-128"/>
                <a:cs typeface="メイリオ" panose="020B0604030504040204" pitchFamily="50" charset="-128"/>
              </a:rPr>
              <a:t>インフルエンザ予防接種</a:t>
            </a:r>
            <a:endParaRPr lang="en-US" altLang="ja-JP" sz="4800" b="1" dirty="0">
              <a:latin typeface="源ノ角ゴシック JP Heavy" pitchFamily="34" charset="-128"/>
              <a:ea typeface="源ノ角ゴシック JP Heavy" pitchFamily="34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4800" b="1">
                <a:latin typeface="源ノ角ゴシック JP Heavy" pitchFamily="34" charset="-128"/>
                <a:ea typeface="源ノ角ゴシック JP Heavy" pitchFamily="34" charset="-128"/>
                <a:cs typeface="メイリオ" panose="020B0604030504040204" pitchFamily="50" charset="-128"/>
              </a:rPr>
              <a:t>のご案内</a:t>
            </a:r>
            <a:endParaRPr lang="en-US" altLang="ja-JP" sz="4800" b="1" dirty="0">
              <a:latin typeface="源ノ角ゴシック JP Heavy" pitchFamily="34" charset="-128"/>
              <a:ea typeface="源ノ角ゴシック JP Heavy" pitchFamily="34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7223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63000" y="360000"/>
            <a:ext cx="9180000" cy="613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413" y="5952349"/>
            <a:ext cx="1647175" cy="378393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500499" y="1556792"/>
            <a:ext cx="8905002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ja-JP" sz="6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6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重要</a:t>
            </a:r>
            <a:r>
              <a:rPr lang="en-US" altLang="ja-JP" sz="6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pPr algn="ctr"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受診される前にお読みください</a:t>
            </a:r>
            <a:endParaRPr kumimoji="1" lang="en-US" altLang="ja-JP" sz="4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ct val="200000"/>
              </a:lnSpc>
            </a:pPr>
            <a:r>
              <a:rPr lang="ja-JP" altLang="en-US" sz="3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新型コロナウイルス感染症対策に係るお願い</a:t>
            </a:r>
            <a:endParaRPr kumimoji="1" lang="ja-JP" altLang="en-US" sz="3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49550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63000" y="360000"/>
            <a:ext cx="9180000" cy="613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413" y="5952349"/>
            <a:ext cx="1647175" cy="378393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500499" y="692696"/>
            <a:ext cx="8905002" cy="51860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新型コロナウイルス感染症対策に伴う</a:t>
            </a:r>
            <a:endParaRPr lang="en-US" altLang="ja-JP" sz="5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5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面会禁止</a:t>
            </a:r>
            <a:endParaRPr lang="en-US" altLang="ja-JP" sz="5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5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外来リハビリ休止</a:t>
            </a:r>
            <a:endParaRPr lang="en-US" altLang="ja-JP" sz="5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3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のお知らせ</a:t>
            </a:r>
            <a:endParaRPr lang="en-US" altLang="ja-JP" sz="3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ct val="250000"/>
              </a:lnSpc>
            </a:pPr>
            <a:r>
              <a:rPr lang="ja-JP" altLang="en-US" sz="2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皆様のご理解ご協力の程、よろしくお願い申し上げます。</a:t>
            </a:r>
            <a:endParaRPr kumimoji="1" lang="ja-JP" altLang="en-US" sz="2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70348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0"/>
            <a:ext cx="9906000" cy="299695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413" y="6289713"/>
            <a:ext cx="1647175" cy="378393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628740" y="67315"/>
            <a:ext cx="864852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ja-JP" sz="4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2020</a:t>
            </a:r>
            <a:r>
              <a:rPr lang="ja-JP" altLang="en-US" sz="4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endParaRPr lang="en-US" altLang="ja-JP" sz="4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4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インフルエンザ予防接種のご案内</a:t>
            </a:r>
            <a:endParaRPr lang="en-US" altLang="ja-JP" sz="4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完全予約制となりました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77" y="3107863"/>
            <a:ext cx="989992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19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日（月）より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一般の方（</a:t>
            </a:r>
            <a:r>
              <a:rPr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65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歳未満）のインフルエンザ予防接種の予約を開始します。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en-US" altLang="ja-JP" sz="28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※65</a:t>
            </a:r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歳以上の方も引き続きご予約可能です。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31877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0"/>
            <a:ext cx="9906000" cy="219097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413" y="6289713"/>
            <a:ext cx="1647175" cy="378393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628740" y="67315"/>
            <a:ext cx="8648521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ja-JP" sz="4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2020</a:t>
            </a:r>
            <a:r>
              <a:rPr lang="ja-JP" altLang="en-US" sz="4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endParaRPr lang="en-US" altLang="ja-JP" sz="4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4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インフルエンザ予防接種のご案内</a:t>
            </a:r>
            <a:endParaRPr lang="en-US" altLang="ja-JP" sz="4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77" y="2636912"/>
            <a:ext cx="989992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予約受付を終了しました。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12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</a:t>
            </a:r>
            <a:r>
              <a:rPr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以降は予約不要です。</a:t>
            </a:r>
            <a:endParaRPr lang="en-US" altLang="ja-JP" sz="40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指定日時にご来院ください。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49192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413" y="6289713"/>
            <a:ext cx="1647175" cy="378393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628740" y="764704"/>
            <a:ext cx="8648521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ja-JP" sz="4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2020</a:t>
            </a:r>
            <a:r>
              <a:rPr lang="ja-JP" altLang="en-US" sz="4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endParaRPr lang="en-US" altLang="ja-JP" sz="4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4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インフルエンザ予防接種のご案内</a:t>
            </a:r>
            <a:endParaRPr lang="en-US" altLang="ja-JP" sz="4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39" y="3583176"/>
            <a:ext cx="989992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12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28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</a:t>
            </a:r>
            <a:r>
              <a:rPr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まで、接種可能です。</a:t>
            </a:r>
            <a:endParaRPr lang="en-US" altLang="ja-JP" sz="40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指定日時にご来院ください。</a:t>
            </a:r>
            <a:endParaRPr lang="en-US" altLang="ja-JP" sz="40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903000" y="620688"/>
            <a:ext cx="8100000" cy="0"/>
          </a:xfrm>
          <a:prstGeom prst="line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903000" y="2996952"/>
            <a:ext cx="8100000" cy="0"/>
          </a:xfrm>
          <a:prstGeom prst="line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506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63000" y="360000"/>
            <a:ext cx="9180000" cy="613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413" y="5952349"/>
            <a:ext cx="1647175" cy="378393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1398183" y="2073389"/>
            <a:ext cx="7109639" cy="2435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5400" b="1" dirty="0"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広報誌 みどりの風</a:t>
            </a:r>
            <a:endParaRPr kumimoji="1" lang="en-US" altLang="ja-JP" sz="5400" b="1" dirty="0"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5400" b="1" dirty="0"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最新号発行のお知らせ</a:t>
            </a:r>
            <a:endParaRPr kumimoji="1" lang="en-US" altLang="ja-JP" sz="5400" b="1" dirty="0"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010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63000" y="360000"/>
            <a:ext cx="9180000" cy="613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413" y="5952349"/>
            <a:ext cx="1647175" cy="378393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2090679" y="2073389"/>
            <a:ext cx="5724645" cy="2435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5400" b="1" dirty="0">
                <a:solidFill>
                  <a:prstClr val="black"/>
                </a:solidFill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医療記事ページを</a:t>
            </a:r>
            <a:endParaRPr kumimoji="1" lang="en-US" altLang="ja-JP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開設しました</a:t>
            </a:r>
            <a:endParaRPr kumimoji="1" lang="en-US" altLang="ja-JP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9129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79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24F44BE-B469-F655-8D64-559883D9B0A5}"/>
              </a:ext>
            </a:extLst>
          </p:cNvPr>
          <p:cNvSpPr/>
          <p:nvPr/>
        </p:nvSpPr>
        <p:spPr>
          <a:xfrm>
            <a:off x="0" y="6237312"/>
            <a:ext cx="9906000" cy="7200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0E6E314-8B82-BC7C-7307-D0BED72A86C5}"/>
              </a:ext>
            </a:extLst>
          </p:cNvPr>
          <p:cNvSpPr txBox="1"/>
          <p:nvPr/>
        </p:nvSpPr>
        <p:spPr>
          <a:xfrm>
            <a:off x="280256" y="1749003"/>
            <a:ext cx="9345488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4000" b="1" i="0" dirty="0">
                <a:solidFill>
                  <a:schemeClr val="bg1"/>
                </a:solidFill>
                <a:effectLst/>
                <a:latin typeface="FOT-筑紫A丸ゴシック Std B" panose="02020700000000000000" pitchFamily="18" charset="-128"/>
                <a:ea typeface="FOT-筑紫A丸ゴシック Std B" panose="02020700000000000000" pitchFamily="18" charset="-128"/>
              </a:rPr>
              <a:t>循環器内科専門医、不整脈専門医による</a:t>
            </a:r>
            <a:br>
              <a:rPr lang="ja-JP" altLang="en-US" sz="4400" b="1" i="0" dirty="0">
                <a:solidFill>
                  <a:schemeClr val="bg1"/>
                </a:solidFill>
                <a:effectLst/>
                <a:latin typeface="FOT-筑紫A丸ゴシック Std B" panose="02020700000000000000" pitchFamily="18" charset="-128"/>
                <a:ea typeface="FOT-筑紫A丸ゴシック Std B" panose="02020700000000000000" pitchFamily="18" charset="-128"/>
              </a:rPr>
            </a:br>
            <a:endParaRPr lang="en-US" altLang="ja-JP" sz="4400" b="1" i="0" dirty="0">
              <a:solidFill>
                <a:schemeClr val="bg1"/>
              </a:solidFill>
              <a:effectLst/>
              <a:latin typeface="FOT-筑紫A丸ゴシック Std B" panose="02020700000000000000" pitchFamily="18" charset="-128"/>
              <a:ea typeface="FOT-筑紫A丸ゴシック Std B" panose="02020700000000000000" pitchFamily="18" charset="-128"/>
            </a:endParaRPr>
          </a:p>
          <a:p>
            <a:pPr algn="ctr"/>
            <a:r>
              <a:rPr lang="ja-JP" altLang="en-US" sz="8000" b="1" i="0" dirty="0">
                <a:solidFill>
                  <a:schemeClr val="bg1"/>
                </a:solidFill>
                <a:effectLst/>
                <a:latin typeface="FOT-筑紫A丸ゴシック Std B" panose="02020700000000000000" pitchFamily="18" charset="-128"/>
                <a:ea typeface="FOT-筑紫A丸ゴシック Std B" panose="02020700000000000000" pitchFamily="18" charset="-128"/>
              </a:rPr>
              <a:t>心電図･不整脈相談</a:t>
            </a:r>
            <a:endParaRPr lang="en-US" altLang="ja-JP" sz="8000" b="1" dirty="0">
              <a:solidFill>
                <a:schemeClr val="bg1"/>
              </a:solidFill>
              <a:latin typeface="FOT-筑紫A丸ゴシック Std B" panose="02020700000000000000" pitchFamily="18" charset="-128"/>
              <a:ea typeface="FOT-筑紫A丸ゴシック Std B" panose="02020700000000000000" pitchFamily="18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E5F71435-B231-512A-964D-091A44E69B9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412" y="6381328"/>
            <a:ext cx="1647175" cy="378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234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D27AC43-02F3-D5BB-FE7E-D809E06D4A8B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FFAF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363000" y="360000"/>
            <a:ext cx="9180000" cy="613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413" y="5952349"/>
            <a:ext cx="1647175" cy="378393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1475125" y="1735619"/>
            <a:ext cx="6955750" cy="33867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ja-JP" sz="6000" b="1" dirty="0"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-</a:t>
            </a:r>
            <a:r>
              <a:rPr lang="ja-JP" altLang="en-US" sz="6000" b="1" dirty="0"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 </a:t>
            </a:r>
            <a:r>
              <a:rPr kumimoji="1" lang="ja-JP" altLang="en-US" sz="6000" b="1" dirty="0"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求人情報 </a:t>
            </a:r>
            <a:r>
              <a:rPr kumimoji="1" lang="en-US" altLang="ja-JP" sz="6000" b="1" dirty="0"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-</a:t>
            </a:r>
          </a:p>
          <a:p>
            <a:pPr algn="ctr">
              <a:lnSpc>
                <a:spcPct val="150000"/>
              </a:lnSpc>
            </a:pPr>
            <a:r>
              <a:rPr lang="ja-JP" altLang="en-US" sz="4400" b="1" dirty="0"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保育士（みどり保育園）の</a:t>
            </a:r>
            <a:endParaRPr lang="en-US" altLang="ja-JP" sz="4400" b="1" dirty="0"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4400" b="1" dirty="0"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募集を開始しました。</a:t>
            </a:r>
          </a:p>
        </p:txBody>
      </p:sp>
    </p:spTree>
    <p:extLst>
      <p:ext uri="{BB962C8B-B14F-4D97-AF65-F5344CB8AC3E}">
        <p14:creationId xmlns:p14="http://schemas.microsoft.com/office/powerpoint/2010/main" val="2869057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63000" y="360000"/>
            <a:ext cx="9180000" cy="613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413" y="5952349"/>
            <a:ext cx="1647175" cy="378393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1398180" y="2073389"/>
            <a:ext cx="7109639" cy="2435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5400" b="1" dirty="0"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年末年始の休診、</a:t>
            </a:r>
            <a:endParaRPr lang="en-US" altLang="ja-JP" sz="5400" b="1" dirty="0"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5400" b="1" dirty="0"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正面玄関施錠について</a:t>
            </a:r>
            <a:endParaRPr kumimoji="1" lang="ja-JP" altLang="en-US" sz="5400" b="1" dirty="0"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9591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63000" y="360000"/>
            <a:ext cx="9180000" cy="613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413" y="5952349"/>
            <a:ext cx="1647175" cy="378393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2436927" y="1988840"/>
            <a:ext cx="5032147" cy="2435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5400" b="1" dirty="0"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外来診療担当表</a:t>
            </a:r>
            <a:endParaRPr lang="en-US" altLang="ja-JP" sz="5400" b="1" dirty="0"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5400" b="1" dirty="0"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変更のお知らせ</a:t>
            </a:r>
            <a:endParaRPr kumimoji="1" lang="ja-JP" altLang="en-US" sz="5400" b="1" dirty="0"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5602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63000" y="360000"/>
            <a:ext cx="9180000" cy="613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413" y="5952349"/>
            <a:ext cx="1647175" cy="378393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500499" y="1196752"/>
            <a:ext cx="8905002" cy="424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ja-JP" sz="4800" b="1" dirty="0">
                <a:solidFill>
                  <a:srgbClr val="FF0000"/>
                </a:solidFill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【</a:t>
            </a:r>
            <a:r>
              <a:rPr lang="ja-JP" altLang="en-US" sz="4800" b="1" dirty="0">
                <a:solidFill>
                  <a:srgbClr val="FF0000"/>
                </a:solidFill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重要</a:t>
            </a:r>
            <a:r>
              <a:rPr lang="en-US" altLang="ja-JP" sz="4800" b="1" dirty="0">
                <a:solidFill>
                  <a:srgbClr val="FF0000"/>
                </a:solidFill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】</a:t>
            </a:r>
          </a:p>
          <a:p>
            <a:pPr algn="ctr"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受診される前にお読みください</a:t>
            </a:r>
            <a:endParaRPr kumimoji="1" lang="en-US" altLang="ja-JP" sz="4400" b="1" dirty="0">
              <a:solidFill>
                <a:srgbClr val="FF0000"/>
              </a:solidFill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  <a:p>
            <a:pPr algn="ctr">
              <a:lnSpc>
                <a:spcPct val="200000"/>
              </a:lnSpc>
            </a:pPr>
            <a:r>
              <a:rPr lang="ja-JP" altLang="en-US" sz="3400" b="1" dirty="0"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新型コロナウイルス感染症対策に係るお願い</a:t>
            </a:r>
            <a:endParaRPr lang="en-US" altLang="ja-JP" sz="3400" b="1" dirty="0"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  <a:p>
            <a:pPr algn="ctr">
              <a:lnSpc>
                <a:spcPct val="200000"/>
              </a:lnSpc>
            </a:pPr>
            <a:r>
              <a:rPr kumimoji="1" lang="en-US" altLang="ja-JP" sz="3400" b="1" dirty="0"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2023.5.19</a:t>
            </a:r>
            <a:endParaRPr kumimoji="1" lang="ja-JP" altLang="en-US" sz="3400" b="1" dirty="0"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6915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63000" y="360000"/>
            <a:ext cx="9180000" cy="613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413" y="5952349"/>
            <a:ext cx="1647175" cy="378393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1398181" y="2561557"/>
            <a:ext cx="7109639" cy="11892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5400" b="1" dirty="0"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休診・代診のお知らせ</a:t>
            </a:r>
            <a:endParaRPr kumimoji="1" lang="ja-JP" altLang="en-US" sz="5400" b="1" dirty="0"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25876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274</Words>
  <Application>Microsoft Office PowerPoint</Application>
  <PresentationFormat>A4 210 x 297 mm</PresentationFormat>
  <Paragraphs>54</Paragraphs>
  <Slides>18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25" baseType="lpstr">
      <vt:lpstr>FOT-筑紫A丸ゴシック Std B</vt:lpstr>
      <vt:lpstr>メイリオ</vt:lpstr>
      <vt:lpstr>源ノ角ゴシック JP Heavy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診療情報室</dc:creator>
  <cp:lastModifiedBy>教育・研修・会議用 みどり病院</cp:lastModifiedBy>
  <cp:revision>29</cp:revision>
  <dcterms:created xsi:type="dcterms:W3CDTF">2020-08-06T00:50:22Z</dcterms:created>
  <dcterms:modified xsi:type="dcterms:W3CDTF">2024-04-23T05:39:50Z</dcterms:modified>
</cp:coreProperties>
</file>